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xlsx" ContentType="application/vnd.openxmlformats-officedocument.spreadsheetml.sheet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7" r:id="rId2"/>
    <p:sldId id="280" r:id="rId3"/>
    <p:sldId id="269" r:id="rId4"/>
    <p:sldId id="270" r:id="rId5"/>
    <p:sldId id="279" r:id="rId6"/>
    <p:sldId id="277" r:id="rId7"/>
    <p:sldId id="283" r:id="rId8"/>
    <p:sldId id="276" r:id="rId9"/>
    <p:sldId id="284" r:id="rId10"/>
    <p:sldId id="278" r:id="rId11"/>
    <p:sldId id="282" r:id="rId12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615" autoAdjust="0"/>
    <p:restoredTop sz="86397" autoAdjust="0"/>
  </p:normalViewPr>
  <p:slideViewPr>
    <p:cSldViewPr>
      <p:cViewPr varScale="1">
        <p:scale>
          <a:sx n="83" d="100"/>
          <a:sy n="83" d="100"/>
        </p:scale>
        <p:origin x="-12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Sites</c:v>
                </c:pt>
              </c:strCache>
            </c:strRef>
          </c:tx>
          <c:dLbls>
            <c:showCatName val="1"/>
            <c:showPercent val="1"/>
          </c:dLbls>
          <c:cat>
            <c:strRef>
              <c:f>Sheet1!$A$2:$A$4</c:f>
              <c:strCache>
                <c:ptCount val="3"/>
                <c:pt idx="0">
                  <c:v>CAS API</c:v>
                </c:pt>
                <c:pt idx="1">
                  <c:v>"old" API</c:v>
                </c:pt>
                <c:pt idx="2">
                  <c:v>Bounce API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28.0</c:v>
                </c:pt>
                <c:pt idx="1">
                  <c:v>72.0</c:v>
                </c:pt>
                <c:pt idx="2">
                  <c:v>147.0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889C0D-119A-1C4C-8B3E-072A7AC0AF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9600"/>
            <a:ext cx="51466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446760-467E-244B-A754-498198D93D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B2036-D25B-E74E-9C7F-6D133B7642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09616-6ED3-5E4D-AEE9-93E2337D7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0961E-09F9-5C46-8940-836FBBE3D6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72D1B-C368-4C4B-95F9-080942CF4D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B7039-5EDF-9F49-8371-0C98F49C2B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46541B-FACF-6D44-BF6F-D3FC1ABE6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75068-A66C-A849-81E9-7EAC7A9761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F7357-82AC-CB4B-B599-725A85AE4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DD470-68F1-5444-B123-CFED39ED6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C3B2B-1193-D94E-BD62-A8C490BEE2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177169-BA19-B845-AC28-B6B6AFAFC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245225"/>
            <a:ext cx="3810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/>
            </a:lvl1pPr>
          </a:lstStyle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pic>
        <p:nvPicPr>
          <p:cNvPr id="1027" name="Picture 3" descr="masthead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D3D0D5F-24A4-0148-8838-CE8B2BC504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5943600"/>
            <a:ext cx="9144000" cy="76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6019800"/>
            <a:ext cx="9144000" cy="762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3" Type="http://schemas.openxmlformats.org/officeDocument/2006/relationships/hyperlink" Target="http://www.library.gatech.edu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Office of Information Technology</a:t>
            </a:r>
          </a:p>
          <a:p>
            <a:r>
              <a:rPr lang="en-US"/>
              <a:t>http://www.oit.gatech.edu 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676400"/>
            <a:ext cx="7772400" cy="2362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GT Identity and Access Management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JA-SIG CAS project</a:t>
            </a:r>
            <a:br>
              <a:rPr lang="en-US" sz="3200" dirty="0" smtClean="0"/>
            </a:br>
            <a:r>
              <a:rPr lang="en-US" sz="3200" dirty="0" smtClean="0"/>
              <a:t>(introducing </a:t>
            </a:r>
            <a:r>
              <a:rPr lang="en-US" sz="3200" dirty="0" err="1" smtClean="0"/>
              <a:t>login.gatech.edu</a:t>
            </a:r>
            <a:r>
              <a:rPr lang="en-US" sz="3200" dirty="0" smtClean="0"/>
              <a:t>)</a:t>
            </a:r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4419600"/>
            <a:ext cx="6400800" cy="121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April 29th</a:t>
            </a:r>
            <a:r>
              <a:rPr lang="en-US" dirty="0"/>
              <a:t>, </a:t>
            </a:r>
            <a:r>
              <a:rPr lang="en-US" dirty="0" smtClean="0"/>
              <a:t>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82000" cy="3962399"/>
          </a:xfrm>
        </p:spPr>
        <p:txBody>
          <a:bodyPr/>
          <a:lstStyle/>
          <a:p>
            <a:r>
              <a:rPr lang="en-US" dirty="0" smtClean="0"/>
              <a:t>Today </a:t>
            </a:r>
            <a:r>
              <a:rPr lang="en-US" dirty="0" err="1" smtClean="0"/>
              <a:t>login.gatech.edu</a:t>
            </a:r>
            <a:r>
              <a:rPr lang="en-US" dirty="0" smtClean="0"/>
              <a:t> is available for early adopters</a:t>
            </a:r>
          </a:p>
          <a:p>
            <a:r>
              <a:rPr lang="en-US" dirty="0" smtClean="0"/>
              <a:t>Milestones</a:t>
            </a:r>
          </a:p>
          <a:p>
            <a:r>
              <a:rPr lang="en-US" dirty="0" smtClean="0"/>
              <a:t>Timelines</a:t>
            </a:r>
          </a:p>
          <a:p>
            <a:r>
              <a:rPr lang="en-US" dirty="0" smtClean="0"/>
              <a:t>Sunset </a:t>
            </a:r>
            <a:r>
              <a:rPr lang="en-US" dirty="0" err="1" smtClean="0"/>
              <a:t>webauth</a:t>
            </a:r>
            <a:r>
              <a:rPr lang="en-US" dirty="0" smtClean="0"/>
              <a:t> 2010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7800" y="0"/>
            <a:ext cx="8229600" cy="1143000"/>
          </a:xfrm>
        </p:spPr>
        <p:txBody>
          <a:bodyPr/>
          <a:lstStyle/>
          <a:p>
            <a:r>
              <a:rPr lang="en-US" dirty="0" smtClean="0"/>
              <a:t>Dashboard/</a:t>
            </a:r>
            <a:r>
              <a:rPr lang="en-US" dirty="0" err="1" smtClean="0"/>
              <a:t>Wrapup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0"/>
            <a:ext cx="6858000" cy="914400"/>
          </a:xfrm>
        </p:spPr>
        <p:txBody>
          <a:bodyPr/>
          <a:lstStyle/>
          <a:p>
            <a:r>
              <a:rPr lang="en-US" dirty="0" smtClean="0"/>
              <a:t> News &amp; 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114800"/>
          </a:xfrm>
        </p:spPr>
        <p:txBody>
          <a:bodyPr/>
          <a:lstStyle/>
          <a:p>
            <a:r>
              <a:rPr lang="en-US" dirty="0" smtClean="0"/>
              <a:t>Passport Upgrade 5/16/2009</a:t>
            </a:r>
          </a:p>
          <a:p>
            <a:pPr lvl="1"/>
            <a:r>
              <a:rPr lang="en-US" dirty="0" smtClean="0"/>
              <a:t>Password</a:t>
            </a:r>
            <a:r>
              <a:rPr lang="en-US" baseline="0" dirty="0" smtClean="0"/>
              <a:t> expiration extended from 90 to 120 days</a:t>
            </a:r>
          </a:p>
          <a:p>
            <a:pPr lvl="1"/>
            <a:r>
              <a:rPr lang="en-US" baseline="0" dirty="0" smtClean="0"/>
              <a:t>Employees can and should set published email via passport</a:t>
            </a:r>
          </a:p>
          <a:p>
            <a:pPr lvl="1"/>
            <a:r>
              <a:rPr lang="en-US" baseline="0" dirty="0" smtClean="0"/>
              <a:t>Regular confirmation of GTENS and published email</a:t>
            </a:r>
          </a:p>
          <a:p>
            <a:pPr lvl="1"/>
            <a:r>
              <a:rPr lang="en-US" baseline="0" dirty="0" err="1" smtClean="0"/>
              <a:t>GtAccount</a:t>
            </a:r>
            <a:r>
              <a:rPr lang="en-US" baseline="0" dirty="0" smtClean="0"/>
              <a:t>! No more AD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Kerberos</a:t>
            </a:r>
          </a:p>
          <a:p>
            <a:pPr lvl="1"/>
            <a:r>
              <a:rPr lang="en-US" dirty="0" smtClean="0"/>
              <a:t>Cleanup of hints and </a:t>
            </a:r>
            <a:r>
              <a:rPr lang="en-US" dirty="0" err="1" smtClean="0"/>
              <a:t>buzzcard</a:t>
            </a:r>
            <a:endParaRPr lang="en-US" dirty="0" smtClean="0"/>
          </a:p>
          <a:p>
            <a:r>
              <a:rPr lang="en-US" baseline="0" dirty="0" smtClean="0"/>
              <a:t>Brown bag </a:t>
            </a:r>
            <a:r>
              <a:rPr lang="en-US" dirty="0" smtClean="0"/>
              <a:t>with </a:t>
            </a:r>
            <a:r>
              <a:rPr lang="en-US" dirty="0" err="1" smtClean="0"/>
              <a:t>CoC</a:t>
            </a:r>
            <a:r>
              <a:rPr lang="en-US" dirty="0" smtClean="0"/>
              <a:t> this summer</a:t>
            </a:r>
          </a:p>
          <a:p>
            <a:pPr lvl="1"/>
            <a:r>
              <a:rPr lang="en-US" baseline="0" dirty="0" smtClean="0"/>
              <a:t>Replace</a:t>
            </a:r>
            <a:r>
              <a:rPr lang="en-US" dirty="0" smtClean="0"/>
              <a:t> your NIS infrastructure with GTED</a:t>
            </a:r>
          </a:p>
          <a:p>
            <a:pPr lvl="1"/>
            <a:r>
              <a:rPr lang="en-US" baseline="0" dirty="0" smtClean="0"/>
              <a:t>Use GRS</a:t>
            </a:r>
            <a:r>
              <a:rPr lang="en-US" dirty="0" smtClean="0"/>
              <a:t> to manage roles and authorizations</a:t>
            </a:r>
            <a:endParaRPr lang="en-US" baseline="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8229600" cy="1143000"/>
          </a:xfrm>
        </p:spPr>
        <p:txBody>
          <a:bodyPr/>
          <a:lstStyle/>
          <a:p>
            <a:r>
              <a:rPr lang="en-US" dirty="0" smtClean="0"/>
              <a:t>Who will this affect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Today:</a:t>
            </a:r>
          </a:p>
          <a:p>
            <a:pPr lvl="1">
              <a:buNone/>
            </a:pPr>
            <a:r>
              <a:rPr lang="en-US" dirty="0" smtClean="0"/>
              <a:t>OIT developers, OIT end users, OIT support staff</a:t>
            </a:r>
          </a:p>
          <a:p>
            <a:pPr lvl="1">
              <a:buNone/>
            </a:pPr>
            <a:r>
              <a:rPr lang="en-US" dirty="0" smtClean="0"/>
              <a:t>Followed by:</a:t>
            </a:r>
          </a:p>
          <a:p>
            <a:pPr lvl="1">
              <a:buNone/>
            </a:pPr>
            <a:r>
              <a:rPr lang="en-US" dirty="0" smtClean="0"/>
              <a:t>	CSR’s, Campus Developers, Support Staff</a:t>
            </a:r>
          </a:p>
          <a:p>
            <a:pPr lvl="1">
              <a:buNone/>
            </a:pPr>
            <a:r>
              <a:rPr lang="en-US" dirty="0" smtClean="0"/>
              <a:t>     Finally:</a:t>
            </a:r>
          </a:p>
          <a:p>
            <a:pPr lvl="1">
              <a:buNone/>
            </a:pPr>
            <a:r>
              <a:rPr lang="en-US" dirty="0" smtClean="0"/>
              <a:t> 			Almost every GT web user.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login.gatech.edu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8534400" cy="2057400"/>
          </a:xfrm>
        </p:spPr>
        <p:txBody>
          <a:bodyPr/>
          <a:lstStyle/>
          <a:p>
            <a:pPr lvl="0" eaLnBrk="1" hangingPunct="1"/>
            <a:r>
              <a:rPr lang="en-US" dirty="0" smtClean="0"/>
              <a:t>GT branded as </a:t>
            </a:r>
            <a:r>
              <a:rPr lang="en-US" dirty="0" err="1" smtClean="0"/>
              <a:t>login.gatech.edu</a:t>
            </a:r>
            <a:endParaRPr lang="en-US" dirty="0" smtClean="0"/>
          </a:p>
          <a:p>
            <a:pPr lvl="0" eaLnBrk="1" hangingPunct="1"/>
            <a:r>
              <a:rPr lang="en-US" dirty="0" smtClean="0"/>
              <a:t>Standard SSO solution from JA-SIG called CAS (Central Authentication Service)</a:t>
            </a:r>
          </a:p>
          <a:p>
            <a:pPr lvl="0" eaLnBrk="1" hangingPunct="1"/>
            <a:r>
              <a:rPr lang="en-US" dirty="0" smtClean="0"/>
              <a:t>Widely used and documented especially in higher ED</a:t>
            </a:r>
          </a:p>
          <a:p>
            <a:pPr lvl="0" eaLnBrk="1" hangingPunct="1"/>
            <a:r>
              <a:rPr lang="en-US" dirty="0" smtClean="0"/>
              <a:t>Will replace </a:t>
            </a:r>
            <a:r>
              <a:rPr lang="en-US" dirty="0" err="1" smtClean="0"/>
              <a:t>webauth.gatech.edu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  <p:pic>
        <p:nvPicPr>
          <p:cNvPr id="6" name="Picture 5" descr="Picture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505200"/>
            <a:ext cx="4458149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8229600" cy="1112838"/>
          </a:xfrm>
        </p:spPr>
        <p:txBody>
          <a:bodyPr/>
          <a:lstStyle/>
          <a:p>
            <a:r>
              <a:rPr lang="en-US" baseline="0" dirty="0" smtClean="0"/>
              <a:t>What is changing?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8229600" cy="4495801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New features or functionality of </a:t>
            </a:r>
            <a:r>
              <a:rPr lang="en-US" dirty="0" err="1" smtClean="0"/>
              <a:t>login.gatech.edu</a:t>
            </a:r>
            <a:endParaRPr lang="en-US" dirty="0" smtClean="0"/>
          </a:p>
          <a:p>
            <a:pPr lvl="1" eaLnBrk="1" hangingPunct="1">
              <a:buFont typeface="Arial"/>
              <a:buChar char="•"/>
            </a:pPr>
            <a:r>
              <a:rPr lang="en-US" dirty="0" smtClean="0"/>
              <a:t>Single Sign On by default:  login once for many apps.</a:t>
            </a:r>
          </a:p>
          <a:p>
            <a:pPr lvl="1" eaLnBrk="1" hangingPunct="1">
              <a:buFont typeface="Arial"/>
              <a:buChar char="•"/>
            </a:pPr>
            <a:r>
              <a:rPr lang="en-US" dirty="0" smtClean="0"/>
              <a:t>SSO controls: i.e. force rechecking of password</a:t>
            </a:r>
          </a:p>
          <a:p>
            <a:pPr lvl="1" eaLnBrk="1" hangingPunct="1">
              <a:buFont typeface="Arial"/>
              <a:buChar char="•"/>
            </a:pPr>
            <a:r>
              <a:rPr lang="en-US" dirty="0" smtClean="0"/>
              <a:t>Central logout page for applications to use</a:t>
            </a:r>
          </a:p>
          <a:p>
            <a:pPr lvl="1" eaLnBrk="1" hangingPunct="1">
              <a:buFont typeface="Arial"/>
              <a:buChar char="•"/>
            </a:pPr>
            <a:r>
              <a:rPr lang="en-US" dirty="0" smtClean="0"/>
              <a:t>Application Registration: Reporting, Theme, Additional Attributes per application</a:t>
            </a:r>
          </a:p>
          <a:p>
            <a:pPr lvl="1" eaLnBrk="1" hangingPunct="1">
              <a:buFont typeface="Arial"/>
              <a:buChar char="•"/>
            </a:pPr>
            <a:r>
              <a:rPr lang="en-US" dirty="0" smtClean="0"/>
              <a:t>Complete CAS protocol support</a:t>
            </a:r>
          </a:p>
          <a:p>
            <a:pPr lvl="0" eaLnBrk="1" hangingPunct="1">
              <a:buNone/>
            </a:pPr>
            <a:r>
              <a:rPr lang="en-US" dirty="0" smtClean="0"/>
              <a:t>Lost features or functionality of </a:t>
            </a:r>
            <a:r>
              <a:rPr lang="en-US" dirty="0" err="1" smtClean="0"/>
              <a:t>webauth.gatech.edu</a:t>
            </a:r>
            <a:endParaRPr lang="en-US" dirty="0" smtClean="0"/>
          </a:p>
          <a:p>
            <a:pPr lvl="1" eaLnBrk="1" hangingPunct="1">
              <a:buFont typeface="Arial"/>
              <a:buChar char="•"/>
            </a:pPr>
            <a:r>
              <a:rPr lang="en-US" dirty="0" smtClean="0"/>
              <a:t>No Bounce API: custom GT API presents security concern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8229600" cy="1143000"/>
          </a:xfrm>
        </p:spPr>
        <p:txBody>
          <a:bodyPr/>
          <a:lstStyle/>
          <a:p>
            <a:pPr lvl="0" eaLnBrk="1" hangingPunct="1">
              <a:buNone/>
            </a:pPr>
            <a:r>
              <a:rPr lang="en-US" baseline="0" dirty="0" smtClean="0"/>
              <a:t> Migration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8915400" cy="4038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Sites moving to </a:t>
            </a:r>
            <a:r>
              <a:rPr lang="en-US" dirty="0" err="1" smtClean="0"/>
              <a:t>login.gatech.edu</a:t>
            </a:r>
            <a:r>
              <a:rPr lang="en-US" dirty="0" smtClean="0"/>
              <a:t> fall into one of two groups</a:t>
            </a:r>
          </a:p>
          <a:p>
            <a:pPr>
              <a:buNone/>
            </a:pPr>
            <a:r>
              <a:rPr lang="en-US" dirty="0" smtClean="0"/>
              <a:t>Each site may migrate independent of each other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CAS or “old” API</a:t>
            </a:r>
          </a:p>
          <a:p>
            <a:pPr lvl="1"/>
            <a:r>
              <a:rPr lang="en-US" dirty="0" smtClean="0"/>
              <a:t>Small configuration change</a:t>
            </a:r>
          </a:p>
          <a:p>
            <a:pPr lvl="1"/>
            <a:r>
              <a:rPr lang="en-US" dirty="0" smtClean="0"/>
              <a:t>Similar or same protocols supported by </a:t>
            </a:r>
            <a:r>
              <a:rPr lang="en-US" dirty="0" err="1" smtClean="0"/>
              <a:t>login.gatech.edu</a:t>
            </a:r>
            <a:endParaRPr lang="en-US" dirty="0" smtClean="0"/>
          </a:p>
          <a:p>
            <a:pPr lvl="1"/>
            <a:r>
              <a:rPr lang="en-US" dirty="0" smtClean="0"/>
              <a:t>User will see new login site</a:t>
            </a:r>
          </a:p>
          <a:p>
            <a:pPr>
              <a:buNone/>
            </a:pPr>
            <a:r>
              <a:rPr lang="en-US" dirty="0" smtClean="0"/>
              <a:t>Bounce API</a:t>
            </a:r>
          </a:p>
          <a:p>
            <a:pPr lvl="1"/>
            <a:r>
              <a:rPr lang="en-US" dirty="0" smtClean="0"/>
              <a:t>May require some development work</a:t>
            </a:r>
          </a:p>
          <a:p>
            <a:pPr lvl="1"/>
            <a:r>
              <a:rPr lang="en-US" dirty="0" smtClean="0"/>
              <a:t>User facing change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8229600" cy="944562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Site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114800" cy="2209800"/>
          </a:xfrm>
        </p:spPr>
        <p:txBody>
          <a:bodyPr/>
          <a:lstStyle/>
          <a:p>
            <a:pPr lvl="0" eaLnBrk="1" hangingPunct="1">
              <a:buNone/>
            </a:pPr>
            <a:r>
              <a:rPr lang="en-US" dirty="0" smtClean="0"/>
              <a:t>Monthly usage reports</a:t>
            </a:r>
          </a:p>
          <a:p>
            <a:pPr lvl="1" eaLnBrk="1" hangingPunct="1"/>
            <a:r>
              <a:rPr lang="en-US" dirty="0" smtClean="0"/>
              <a:t>Shows site API</a:t>
            </a:r>
          </a:p>
          <a:p>
            <a:pPr lvl="1" eaLnBrk="1" hangingPunct="1"/>
            <a:r>
              <a:rPr lang="en-US" dirty="0" smtClean="0"/>
              <a:t>Show unique users</a:t>
            </a:r>
          </a:p>
          <a:p>
            <a:pPr lvl="1" eaLnBrk="1" hangingPunct="1"/>
            <a:r>
              <a:rPr lang="en-US" dirty="0" smtClean="0"/>
              <a:t>Shows URL or host name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876800" y="1219200"/>
          <a:ext cx="4038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4419600"/>
          <a:ext cx="7772400" cy="20815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912734"/>
                <a:gridCol w="873820"/>
                <a:gridCol w="1992923"/>
                <a:gridCol w="1992923"/>
              </a:tblGrid>
              <a:tr h="285057">
                <a:tc>
                  <a:txBody>
                    <a:bodyPr/>
                    <a:lstStyle/>
                    <a:p>
                      <a:r>
                        <a:rPr lang="en-US" dirty="0" smtClean="0"/>
                        <a:t>Top 3</a:t>
                      </a:r>
                      <a:r>
                        <a:rPr lang="en-US" baseline="0" dirty="0" smtClean="0"/>
                        <a:t> Sites of 250 total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5057">
                <a:tc>
                  <a:txBody>
                    <a:bodyPr/>
                    <a:lstStyle/>
                    <a:p>
                      <a:r>
                        <a:rPr lang="en-US" dirty="0" smtClean="0"/>
                        <a:t>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API</a:t>
                      </a:r>
                      <a:endParaRPr lang="en-US" dirty="0"/>
                    </a:p>
                  </a:txBody>
                  <a:tcPr/>
                </a:tc>
              </a:tr>
              <a:tr h="4617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mail.gatech.edu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945094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22645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Bounce</a:t>
                      </a:r>
                    </a:p>
                  </a:txBody>
                  <a:tcPr/>
                </a:tc>
              </a:tr>
              <a:tr h="42655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t-square.gatech.edu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445912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</a:t>
                      </a:r>
                    </a:p>
                  </a:txBody>
                  <a:tcPr/>
                </a:tc>
              </a:tr>
              <a:tr h="461739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www.library.gatech.edu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42055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934200" cy="792162"/>
          </a:xfrm>
        </p:spPr>
        <p:txBody>
          <a:bodyPr/>
          <a:lstStyle/>
          <a:p>
            <a:r>
              <a:rPr lang="en-US" dirty="0" smtClean="0"/>
              <a:t>User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458200" cy="4114800"/>
          </a:xfrm>
        </p:spPr>
        <p:txBody>
          <a:bodyPr/>
          <a:lstStyle/>
          <a:p>
            <a:r>
              <a:rPr lang="en-US" dirty="0" smtClean="0"/>
              <a:t>Application page with login button</a:t>
            </a:r>
          </a:p>
          <a:p>
            <a:pPr lvl="1"/>
            <a:r>
              <a:rPr lang="en-US" dirty="0" err="1" smtClean="0"/>
              <a:t>t</a:t>
            </a:r>
            <a:r>
              <a:rPr lang="en-US" dirty="0" smtClean="0"/>
              <a:t>-square</a:t>
            </a:r>
          </a:p>
          <a:p>
            <a:r>
              <a:rPr lang="en-US" dirty="0" smtClean="0"/>
              <a:t>Redirect through </a:t>
            </a:r>
            <a:r>
              <a:rPr lang="en-US" dirty="0" err="1" smtClean="0"/>
              <a:t>login.gatech.edu</a:t>
            </a:r>
            <a:r>
              <a:rPr lang="en-US" dirty="0" smtClean="0"/>
              <a:t> if no application session.</a:t>
            </a:r>
          </a:p>
          <a:p>
            <a:pPr lvl="1"/>
            <a:r>
              <a:rPr lang="en-US" dirty="0" smtClean="0"/>
              <a:t>User sees </a:t>
            </a:r>
            <a:r>
              <a:rPr lang="en-US" dirty="0" err="1" smtClean="0"/>
              <a:t>login.gatech.edu</a:t>
            </a:r>
            <a:r>
              <a:rPr lang="en-US" dirty="0" smtClean="0"/>
              <a:t> and logs in if no SSO session</a:t>
            </a:r>
          </a:p>
          <a:p>
            <a:pPr lvl="1"/>
            <a:r>
              <a:rPr lang="en-US" dirty="0" smtClean="0"/>
              <a:t>Login is authenticated with no intermediate page if SSO session exists</a:t>
            </a:r>
          </a:p>
          <a:p>
            <a:pPr lvl="2"/>
            <a:r>
              <a:rPr lang="en-US" dirty="0" smtClean="0"/>
              <a:t>Default behavior, user or application can override</a:t>
            </a:r>
          </a:p>
          <a:p>
            <a:pPr lvl="1"/>
            <a:r>
              <a:rPr lang="en-US" dirty="0" smtClean="0"/>
              <a:t>Application or Web server can implement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8229600" cy="960438"/>
          </a:xfrm>
        </p:spPr>
        <p:txBody>
          <a:bodyPr/>
          <a:lstStyle/>
          <a:p>
            <a:pPr lvl="0"/>
            <a:r>
              <a:rPr lang="en-US" dirty="0" smtClean="0"/>
              <a:t>How </a:t>
            </a:r>
            <a:r>
              <a:rPr lang="en-US" dirty="0" err="1" smtClean="0"/>
              <a:t>To’s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3276600"/>
          </a:xfrm>
        </p:spPr>
        <p:txBody>
          <a:bodyPr/>
          <a:lstStyle/>
          <a:p>
            <a:r>
              <a:rPr lang="en-US" smtClean="0"/>
              <a:t>http://share-it.gatech.edu/oit/iam/login-1</a:t>
            </a:r>
          </a:p>
          <a:p>
            <a:pPr lvl="1"/>
            <a:r>
              <a:rPr lang="en-US" smtClean="0"/>
              <a:t>As</a:t>
            </a:r>
            <a:r>
              <a:rPr lang="en-US" baseline="0" smtClean="0"/>
              <a:t> an apache module, replacement for basic auth</a:t>
            </a:r>
          </a:p>
          <a:p>
            <a:pPr lvl="1"/>
            <a:r>
              <a:rPr lang="en-US" baseline="0" smtClean="0"/>
              <a:t>With php code or module</a:t>
            </a:r>
          </a:p>
          <a:p>
            <a:pPr lvl="1"/>
            <a:r>
              <a:rPr lang="en-US" baseline="0" smtClean="0"/>
              <a:t>As an IIS plugin</a:t>
            </a:r>
          </a:p>
          <a:p>
            <a:pPr lvl="1"/>
            <a:r>
              <a:rPr lang="en-US" baseline="0" smtClean="0"/>
              <a:t>As a java filter: tomcat, j2ee apps, etc.</a:t>
            </a:r>
          </a:p>
          <a:p>
            <a:pPr lvl="1"/>
            <a:r>
              <a:rPr lang="en-US" smtClean="0"/>
              <a:t>Lots more!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8229600" cy="1143000"/>
          </a:xfrm>
        </p:spPr>
        <p:txBody>
          <a:bodyPr/>
          <a:lstStyle/>
          <a:p>
            <a:r>
              <a:rPr lang="en-US" dirty="0" smtClean="0"/>
              <a:t>The logout dilemma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Office of Information Technology</a:t>
            </a:r>
          </a:p>
          <a:p>
            <a:r>
              <a:rPr lang="en-US" smtClean="0"/>
              <a:t>http://www.oit.gatech.edu 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346200"/>
            <a:ext cx="3810000" cy="416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TED-town-hall-may-08">
  <a:themeElements>
    <a:clrScheme name="GTED-town-hall-may-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GTED-town-hall-may-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ED-town-hall-may-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ED-town-hall-may-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ED-town-hall-may-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ED-town-hall-may-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ED-town-hall-may-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ED-town-hall-may-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ED-town-hall-may-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ED-town-hall-may-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ED-town-hall-may-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ED-town-hall-may-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ED-town-hall-may-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9576</TotalTime>
  <Words>670</Words>
  <PresentationFormat>On-screen Show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GTED-town-hall-may-08</vt:lpstr>
      <vt:lpstr>GT Identity and Access Management  JA-SIG CAS project (introducing login.gatech.edu)</vt:lpstr>
      <vt:lpstr>Who will this affect</vt:lpstr>
      <vt:lpstr>login.gatech.edu</vt:lpstr>
      <vt:lpstr>What is changing?</vt:lpstr>
      <vt:lpstr> Migration Paths</vt:lpstr>
      <vt:lpstr>Site Statistics</vt:lpstr>
      <vt:lpstr>User Experience</vt:lpstr>
      <vt:lpstr>How To’s:</vt:lpstr>
      <vt:lpstr>The logout dilemma</vt:lpstr>
      <vt:lpstr>Dashboard/Wrapup</vt:lpstr>
      <vt:lpstr> News &amp; Questions</vt:lpstr>
    </vt:vector>
  </TitlesOfParts>
  <Company>Office 2004 Test Drive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 Identity Management </dc:title>
  <dc:creator>Office 2004 Test Drive User</dc:creator>
  <cp:lastModifiedBy>Eric Buckhalt</cp:lastModifiedBy>
  <cp:revision>76</cp:revision>
  <cp:lastPrinted>2009-04-28T19:56:16Z</cp:lastPrinted>
  <dcterms:created xsi:type="dcterms:W3CDTF">2009-05-06T16:09:17Z</dcterms:created>
  <dcterms:modified xsi:type="dcterms:W3CDTF">2009-05-06T19:21:49Z</dcterms:modified>
</cp:coreProperties>
</file>